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sldIdLst>
    <p:sldId id="256" r:id="rId5"/>
  </p:sldIdLst>
  <p:sldSz cx="11811000" cy="17145000"/>
  <p:notesSz cx="17145000" cy="11811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5" d="100"/>
          <a:sy n="65" d="100"/>
        </p:scale>
        <p:origin x="40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a Štramaitienė" userId="5bf33f3a-fb8c-4367-b9e0-3ff6a28b0600" providerId="ADAL" clId="{8A511B01-8697-40DB-8583-25F40EAFDFF5}"/>
    <pc:docChg chg="custSel modSld">
      <pc:chgData name="Kristina Štramaitienė" userId="5bf33f3a-fb8c-4367-b9e0-3ff6a28b0600" providerId="ADAL" clId="{8A511B01-8697-40DB-8583-25F40EAFDFF5}" dt="2026-10-13T10:54:19.385" v="26" actId="14100"/>
      <pc:docMkLst>
        <pc:docMk/>
      </pc:docMkLst>
      <pc:sldChg chg="delSp modSp mod">
        <pc:chgData name="Kristina Štramaitienė" userId="5bf33f3a-fb8c-4367-b9e0-3ff6a28b0600" providerId="ADAL" clId="{8A511B01-8697-40DB-8583-25F40EAFDFF5}" dt="2026-10-13T10:54:19.385" v="26" actId="14100"/>
        <pc:sldMkLst>
          <pc:docMk/>
          <pc:sldMk cId="0" sldId="256"/>
        </pc:sldMkLst>
        <pc:spChg chg="mod">
          <ac:chgData name="Kristina Štramaitienė" userId="5bf33f3a-fb8c-4367-b9e0-3ff6a28b0600" providerId="ADAL" clId="{8A511B01-8697-40DB-8583-25F40EAFDFF5}" dt="2026-10-07T08:28:34.039" v="16" actId="14100"/>
          <ac:spMkLst>
            <pc:docMk/>
            <pc:sldMk cId="0" sldId="256"/>
            <ac:spMk id="9" creationId="{00000000-0000-0000-0000-000000000000}"/>
          </ac:spMkLst>
        </pc:spChg>
        <pc:spChg chg="mod">
          <ac:chgData name="Kristina Štramaitienė" userId="5bf33f3a-fb8c-4367-b9e0-3ff6a28b0600" providerId="ADAL" clId="{8A511B01-8697-40DB-8583-25F40EAFDFF5}" dt="2026-10-07T08:28:47.003" v="17" actId="1076"/>
          <ac:spMkLst>
            <pc:docMk/>
            <pc:sldMk cId="0" sldId="256"/>
            <ac:spMk id="10" creationId="{00000000-0000-0000-0000-000000000000}"/>
          </ac:spMkLst>
        </pc:spChg>
        <pc:spChg chg="mod">
          <ac:chgData name="Kristina Štramaitienė" userId="5bf33f3a-fb8c-4367-b9e0-3ff6a28b0600" providerId="ADAL" clId="{8A511B01-8697-40DB-8583-25F40EAFDFF5}" dt="2026-10-07T08:28:47.003" v="17" actId="1076"/>
          <ac:spMkLst>
            <pc:docMk/>
            <pc:sldMk cId="0" sldId="256"/>
            <ac:spMk id="12" creationId="{00000000-0000-0000-0000-000000000000}"/>
          </ac:spMkLst>
        </pc:spChg>
        <pc:spChg chg="mod">
          <ac:chgData name="Kristina Štramaitienė" userId="5bf33f3a-fb8c-4367-b9e0-3ff6a28b0600" providerId="ADAL" clId="{8A511B01-8697-40DB-8583-25F40EAFDFF5}" dt="2026-10-07T08:28:47.003" v="17" actId="1076"/>
          <ac:spMkLst>
            <pc:docMk/>
            <pc:sldMk cId="0" sldId="256"/>
            <ac:spMk id="14" creationId="{00000000-0000-0000-0000-000000000000}"/>
          </ac:spMkLst>
        </pc:spChg>
        <pc:spChg chg="mod">
          <ac:chgData name="Kristina Štramaitienė" userId="5bf33f3a-fb8c-4367-b9e0-3ff6a28b0600" providerId="ADAL" clId="{8A511B01-8697-40DB-8583-25F40EAFDFF5}" dt="2026-10-07T08:29:14.542" v="22" actId="14100"/>
          <ac:spMkLst>
            <pc:docMk/>
            <pc:sldMk cId="0" sldId="256"/>
            <ac:spMk id="15" creationId="{00000000-0000-0000-0000-000000000000}"/>
          </ac:spMkLst>
        </pc:spChg>
        <pc:spChg chg="mod">
          <ac:chgData name="Kristina Štramaitienė" userId="5bf33f3a-fb8c-4367-b9e0-3ff6a28b0600" providerId="ADAL" clId="{8A511B01-8697-40DB-8583-25F40EAFDFF5}" dt="2026-10-13T10:54:19.385" v="26" actId="14100"/>
          <ac:spMkLst>
            <pc:docMk/>
            <pc:sldMk cId="0" sldId="256"/>
            <ac:spMk id="16" creationId="{00000000-0000-0000-0000-000000000000}"/>
          </ac:spMkLst>
        </pc:spChg>
        <pc:spChg chg="mod">
          <ac:chgData name="Kristina Štramaitienė" userId="5bf33f3a-fb8c-4367-b9e0-3ff6a28b0600" providerId="ADAL" clId="{8A511B01-8697-40DB-8583-25F40EAFDFF5}" dt="2026-10-07T08:28:54.210" v="18" actId="1076"/>
          <ac:spMkLst>
            <pc:docMk/>
            <pc:sldMk cId="0" sldId="256"/>
            <ac:spMk id="17" creationId="{00000000-0000-0000-0000-000000000000}"/>
          </ac:spMkLst>
        </pc:spChg>
        <pc:picChg chg="mod">
          <ac:chgData name="Kristina Štramaitienė" userId="5bf33f3a-fb8c-4367-b9e0-3ff6a28b0600" providerId="ADAL" clId="{8A511B01-8697-40DB-8583-25F40EAFDFF5}" dt="2026-10-07T08:28:47.003" v="17" actId="1076"/>
          <ac:picMkLst>
            <pc:docMk/>
            <pc:sldMk cId="0" sldId="256"/>
            <ac:picMk id="11" creationId="{00000000-0000-0000-0000-000000000000}"/>
          </ac:picMkLst>
        </pc:picChg>
        <pc:picChg chg="mod">
          <ac:chgData name="Kristina Štramaitienė" userId="5bf33f3a-fb8c-4367-b9e0-3ff6a28b0600" providerId="ADAL" clId="{8A511B01-8697-40DB-8583-25F40EAFDFF5}" dt="2026-10-07T08:28:47.003" v="17" actId="1076"/>
          <ac:picMkLst>
            <pc:docMk/>
            <pc:sldMk cId="0" sldId="256"/>
            <ac:picMk id="13"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4815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file: Praktikantas (-ė) kokybės gerinimos skyriuje, 10 06.pptx
- Agreed VVT job-ad template: Transporto departamento vadovas_2026 08 11.pptx
- User-provided preferred VVT transport image: c8802061-39f8-41ff-9e8d-f8f9ace98702.png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mnt/data/work_praktika/hero.png"/>
          <p:cNvPicPr>
            <a:picLocks noChangeAspect="1"/>
          </p:cNvPicPr>
          <p:nvPr/>
        </p:nvPicPr>
        <p:blipFill>
          <a:blip r:embed="rId3"/>
          <a:stretch>
            <a:fillRect/>
          </a:stretch>
        </p:blipFill>
        <p:spPr>
          <a:xfrm>
            <a:off x="0" y="0"/>
            <a:ext cx="11811000" cy="5074920"/>
          </a:xfrm>
          <a:prstGeom prst="rect">
            <a:avLst/>
          </a:prstGeom>
        </p:spPr>
      </p:pic>
      <p:pic>
        <p:nvPicPr>
          <p:cNvPr id="3" name="Image 1" descr="/mnt/data/work_praktika/vvt_logo.png"/>
          <p:cNvPicPr>
            <a:picLocks noChangeAspect="1"/>
          </p:cNvPicPr>
          <p:nvPr/>
        </p:nvPicPr>
        <p:blipFill>
          <a:blip r:embed="rId4"/>
          <a:stretch>
            <a:fillRect/>
          </a:stretch>
        </p:blipFill>
        <p:spPr>
          <a:xfrm>
            <a:off x="365760" y="356403"/>
            <a:ext cx="2148840" cy="1079417"/>
          </a:xfrm>
          <a:prstGeom prst="rect">
            <a:avLst/>
          </a:prstGeom>
        </p:spPr>
      </p:pic>
      <p:sp>
        <p:nvSpPr>
          <p:cNvPr id="4" name="Text 0"/>
          <p:cNvSpPr/>
          <p:nvPr/>
        </p:nvSpPr>
        <p:spPr>
          <a:xfrm>
            <a:off x="2743200" y="1444752"/>
            <a:ext cx="8412480" cy="475488"/>
          </a:xfrm>
          <a:prstGeom prst="rect">
            <a:avLst/>
          </a:prstGeom>
          <a:noFill/>
          <a:ln/>
        </p:spPr>
        <p:txBody>
          <a:bodyPr wrap="square" lIns="0" tIns="0" rIns="0" bIns="0" rtlCol="0" anchor="ctr">
            <a:normAutofit/>
          </a:bodyPr>
          <a:lstStyle/>
          <a:p>
            <a:pPr marL="0" indent="0" algn="ctr">
              <a:buNone/>
            </a:pPr>
            <a:r>
              <a:rPr lang="en-US" sz="2950" dirty="0">
                <a:solidFill>
                  <a:srgbClr val="FFFFFF"/>
                </a:solidFill>
                <a:latin typeface="Calibri" pitchFamily="34" charset="0"/>
                <a:ea typeface="Calibri" pitchFamily="34" charset="-122"/>
                <a:cs typeface="Calibri" pitchFamily="34" charset="-120"/>
              </a:rPr>
              <a:t>UAB „Vilniaus viešasis transportas“ ieško</a:t>
            </a:r>
            <a:endParaRPr lang="en-US" sz="2950" dirty="0"/>
          </a:p>
        </p:txBody>
      </p:sp>
      <p:sp>
        <p:nvSpPr>
          <p:cNvPr id="5" name="Text 1"/>
          <p:cNvSpPr/>
          <p:nvPr/>
        </p:nvSpPr>
        <p:spPr>
          <a:xfrm>
            <a:off x="320040" y="2103120"/>
            <a:ext cx="11109960" cy="1225296"/>
          </a:xfrm>
          <a:prstGeom prst="rect">
            <a:avLst/>
          </a:prstGeom>
          <a:noFill/>
          <a:ln/>
        </p:spPr>
        <p:txBody>
          <a:bodyPr wrap="square" lIns="254" tIns="254" rIns="254" bIns="254" rtlCol="0" anchor="ctr">
            <a:normAutofit/>
          </a:bodyPr>
          <a:lstStyle/>
          <a:p>
            <a:pPr marL="0" indent="0" algn="ctr">
              <a:buNone/>
            </a:pPr>
            <a:r>
              <a:rPr lang="en-US" sz="3550" b="1" dirty="0">
                <a:solidFill>
                  <a:srgbClr val="FFFFFF"/>
                </a:solidFill>
                <a:latin typeface="Calibri" pitchFamily="34" charset="0"/>
                <a:ea typeface="Calibri" pitchFamily="34" charset="-122"/>
                <a:cs typeface="Calibri" pitchFamily="34" charset="-120"/>
              </a:rPr>
              <a:t>Praktikanto (-ės)</a:t>
            </a:r>
            <a:endParaRPr lang="en-US" sz="3550" dirty="0"/>
          </a:p>
          <a:p>
            <a:pPr marL="0" indent="0" algn="ctr">
              <a:buNone/>
            </a:pPr>
            <a:r>
              <a:rPr lang="en-US" sz="3550" b="1" dirty="0">
                <a:solidFill>
                  <a:srgbClr val="FFFFFF"/>
                </a:solidFill>
                <a:latin typeface="Calibri" pitchFamily="34" charset="0"/>
                <a:ea typeface="Calibri" pitchFamily="34" charset="-122"/>
                <a:cs typeface="Calibri" pitchFamily="34" charset="-120"/>
              </a:rPr>
              <a:t>Keleivių patirties grupėje</a:t>
            </a:r>
            <a:endParaRPr lang="en-US" sz="3550" dirty="0"/>
          </a:p>
        </p:txBody>
      </p:sp>
      <p:sp>
        <p:nvSpPr>
          <p:cNvPr id="6" name="Text 2"/>
          <p:cNvSpPr/>
          <p:nvPr/>
        </p:nvSpPr>
        <p:spPr>
          <a:xfrm>
            <a:off x="777240" y="3493008"/>
            <a:ext cx="10241280" cy="960120"/>
          </a:xfrm>
          <a:prstGeom prst="rect">
            <a:avLst/>
          </a:prstGeom>
          <a:noFill/>
          <a:ln/>
        </p:spPr>
        <p:txBody>
          <a:bodyPr wrap="square" lIns="254" tIns="254" rIns="254" bIns="254" rtlCol="0" anchor="ctr">
            <a:normAutofit/>
          </a:bodyPr>
          <a:lstStyle/>
          <a:p>
            <a:pPr marL="0" indent="0" algn="ctr">
              <a:buNone/>
            </a:pPr>
            <a:r>
              <a:rPr lang="en-US" sz="1880" dirty="0">
                <a:solidFill>
                  <a:srgbClr val="FFFFFF"/>
                </a:solidFill>
                <a:latin typeface="Calibri" pitchFamily="34" charset="0"/>
                <a:ea typeface="Calibri" pitchFamily="34" charset="-122"/>
                <a:cs typeface="Calibri" pitchFamily="34" charset="-120"/>
              </a:rPr>
              <a:t>Ieškote praktikos, kur ne tik stebėtumėte, kaip dirba kiti, bet ir patys prisidėtumėte prie realių keleivių situacijų sprendimo? Kokybės ir veiklos gerinimo skyriaus Keleivių patirties grupėje pamatysite, kas vyksta kitoje keleivio žinutės pusėje – nuo užklausos iki atsakymo.</a:t>
            </a:r>
            <a:endParaRPr lang="en-US" sz="1880" dirty="0"/>
          </a:p>
        </p:txBody>
      </p:sp>
      <p:pic>
        <p:nvPicPr>
          <p:cNvPr id="7" name="Image 2" descr="/mnt/data/work_praktika/icon_search.png"/>
          <p:cNvPicPr>
            <a:picLocks noChangeAspect="1"/>
          </p:cNvPicPr>
          <p:nvPr/>
        </p:nvPicPr>
        <p:blipFill>
          <a:blip r:embed="rId5"/>
          <a:stretch>
            <a:fillRect/>
          </a:stretch>
        </p:blipFill>
        <p:spPr>
          <a:xfrm>
            <a:off x="274320" y="5230368"/>
            <a:ext cx="438912" cy="438912"/>
          </a:xfrm>
          <a:prstGeom prst="rect">
            <a:avLst/>
          </a:prstGeom>
        </p:spPr>
      </p:pic>
      <p:sp>
        <p:nvSpPr>
          <p:cNvPr id="8" name="Text 3"/>
          <p:cNvSpPr/>
          <p:nvPr/>
        </p:nvSpPr>
        <p:spPr>
          <a:xfrm>
            <a:off x="822960" y="5330952"/>
            <a:ext cx="4937760" cy="365760"/>
          </a:xfrm>
          <a:prstGeom prst="rect">
            <a:avLst/>
          </a:prstGeom>
          <a:noFill/>
          <a:ln/>
        </p:spPr>
        <p:txBody>
          <a:bodyPr wrap="square" lIns="0" tIns="0" rIns="0" bIns="0" rtlCol="0" anchor="ctr"/>
          <a:lstStyle/>
          <a:p>
            <a:pPr marL="0" indent="0">
              <a:buNone/>
            </a:pPr>
            <a:r>
              <a:rPr lang="en-US" sz="2600" b="1" dirty="0">
                <a:solidFill>
                  <a:srgbClr val="0084C8"/>
                </a:solidFill>
                <a:latin typeface="Calibri" pitchFamily="34" charset="0"/>
                <a:ea typeface="Calibri" pitchFamily="34" charset="-122"/>
                <a:cs typeface="Calibri" pitchFamily="34" charset="-120"/>
              </a:rPr>
              <a:t>Jūsų vaidmuo:</a:t>
            </a:r>
            <a:endParaRPr lang="en-US" sz="2600" dirty="0"/>
          </a:p>
        </p:txBody>
      </p:sp>
      <p:sp>
        <p:nvSpPr>
          <p:cNvPr id="9" name="Text 4"/>
          <p:cNvSpPr/>
          <p:nvPr/>
        </p:nvSpPr>
        <p:spPr>
          <a:xfrm>
            <a:off x="228600" y="5870448"/>
            <a:ext cx="11247120" cy="2757856"/>
          </a:xfrm>
          <a:prstGeom prst="rect">
            <a:avLst/>
          </a:prstGeom>
          <a:noFill/>
          <a:ln/>
        </p:spPr>
        <p:txBody>
          <a:bodyPr wrap="square" lIns="254" tIns="254" rIns="254" bIns="254" rtlCol="0" anchor="t">
            <a:normAutofit/>
          </a:bodyPr>
          <a:lstStyle/>
          <a:p>
            <a:pPr marL="0" indent="0">
              <a:lnSpc>
                <a:spcPct val="150000"/>
              </a:lnSpc>
              <a:buNone/>
            </a:pPr>
            <a:r>
              <a:rPr lang="en-US" dirty="0">
                <a:solidFill>
                  <a:srgbClr val="000000"/>
                </a:solidFill>
                <a:ea typeface="Calibri" pitchFamily="34" charset="-122"/>
                <a:cs typeface="Calibri" pitchFamily="34" charset="-120"/>
              </a:rPr>
              <a:t>• Padėsite administruoti standartines keleivių užklausas vidinėje sistemoje ir susipažinsite su jų nagrinėjimo procesu;</a:t>
            </a:r>
            <a:endParaRPr lang="en-US" dirty="0"/>
          </a:p>
          <a:p>
            <a:pPr marL="0" indent="0">
              <a:lnSpc>
                <a:spcPct val="150000"/>
              </a:lnSpc>
              <a:buNone/>
            </a:pPr>
            <a:r>
              <a:rPr lang="en-US" dirty="0">
                <a:solidFill>
                  <a:srgbClr val="000000"/>
                </a:solidFill>
                <a:ea typeface="Calibri" pitchFamily="34" charset="-122"/>
                <a:cs typeface="Calibri" pitchFamily="34" charset="-120"/>
              </a:rPr>
              <a:t>• Rengsite atsakymų keleiviams projektus pagal nustatytas gaires ir mokysitės aiškiai bei profesionaliai komunikuoti;</a:t>
            </a:r>
            <a:endParaRPr lang="en-US" dirty="0"/>
          </a:p>
          <a:p>
            <a:pPr marL="0" indent="0">
              <a:lnSpc>
                <a:spcPct val="150000"/>
              </a:lnSpc>
              <a:buNone/>
            </a:pPr>
            <a:r>
              <a:rPr lang="en-US" dirty="0">
                <a:solidFill>
                  <a:srgbClr val="000000"/>
                </a:solidFill>
                <a:ea typeface="Calibri" pitchFamily="34" charset="-122"/>
                <a:cs typeface="Calibri" pitchFamily="34" charset="-120"/>
              </a:rPr>
              <a:t>• Prisidėsite prie autobusuose ir troleibusuose rastų daiktų administravimo, registravimo ir apskaitos;</a:t>
            </a:r>
            <a:endParaRPr lang="en-US" dirty="0"/>
          </a:p>
          <a:p>
            <a:pPr marL="0" indent="0">
              <a:lnSpc>
                <a:spcPct val="150000"/>
              </a:lnSpc>
              <a:buNone/>
            </a:pPr>
            <a:r>
              <a:rPr lang="en-US" dirty="0">
                <a:solidFill>
                  <a:srgbClr val="000000"/>
                </a:solidFill>
                <a:ea typeface="Calibri" pitchFamily="34" charset="-122"/>
                <a:cs typeface="Calibri" pitchFamily="34" charset="-120"/>
              </a:rPr>
              <a:t>• Prižiūrėsite informaciją radinių registracijos sistemoje, padėsite užtikrinti duomenų tikslumą ir tvarką;</a:t>
            </a:r>
            <a:endParaRPr lang="en-US" dirty="0"/>
          </a:p>
          <a:p>
            <a:pPr marL="0" indent="0">
              <a:lnSpc>
                <a:spcPct val="150000"/>
              </a:lnSpc>
              <a:buNone/>
            </a:pPr>
            <a:r>
              <a:rPr lang="en-US" dirty="0">
                <a:solidFill>
                  <a:srgbClr val="000000"/>
                </a:solidFill>
                <a:ea typeface="Calibri" pitchFamily="34" charset="-122"/>
                <a:cs typeface="Calibri" pitchFamily="34" charset="-120"/>
              </a:rPr>
              <a:t>• Prisidėsite prie kitų Keleivių patirties grupės darbų ir realių kasdienių situacijų sprendimo;</a:t>
            </a:r>
            <a:endParaRPr lang="en-US" dirty="0"/>
          </a:p>
          <a:p>
            <a:pPr marL="0" indent="0">
              <a:lnSpc>
                <a:spcPct val="150000"/>
              </a:lnSpc>
              <a:buNone/>
            </a:pPr>
            <a:r>
              <a:rPr lang="en-US" dirty="0">
                <a:solidFill>
                  <a:srgbClr val="000000"/>
                </a:solidFill>
                <a:ea typeface="Calibri" pitchFamily="34" charset="-122"/>
                <a:cs typeface="Calibri" pitchFamily="34" charset="-120"/>
              </a:rPr>
              <a:t>• Iš arti susipažinsite su keleivių patirties, informacijos valdymo ir viešojo transporto procesais.</a:t>
            </a:r>
            <a:endParaRPr lang="en-US" dirty="0"/>
          </a:p>
        </p:txBody>
      </p:sp>
      <p:sp>
        <p:nvSpPr>
          <p:cNvPr id="10" name="Shape 5"/>
          <p:cNvSpPr/>
          <p:nvPr/>
        </p:nvSpPr>
        <p:spPr>
          <a:xfrm>
            <a:off x="713232" y="8847760"/>
            <a:ext cx="10378440" cy="0"/>
          </a:xfrm>
          <a:prstGeom prst="line">
            <a:avLst/>
          </a:prstGeom>
          <a:noFill/>
          <a:ln w="15240">
            <a:solidFill>
              <a:srgbClr val="6CBCE5"/>
            </a:solidFill>
            <a:prstDash val="solid"/>
          </a:ln>
        </p:spPr>
        <p:txBody>
          <a:bodyPr/>
          <a:lstStyle/>
          <a:p>
            <a:endParaRPr lang="lt-LT"/>
          </a:p>
        </p:txBody>
      </p:sp>
      <p:pic>
        <p:nvPicPr>
          <p:cNvPr id="11" name="Image 3" descr="/mnt/data/work_praktika/icon_briefcase.png"/>
          <p:cNvPicPr>
            <a:picLocks noChangeAspect="1"/>
          </p:cNvPicPr>
          <p:nvPr/>
        </p:nvPicPr>
        <p:blipFill>
          <a:blip r:embed="rId6"/>
          <a:stretch>
            <a:fillRect/>
          </a:stretch>
        </p:blipFill>
        <p:spPr>
          <a:xfrm>
            <a:off x="274320" y="9109305"/>
            <a:ext cx="475488" cy="391311"/>
          </a:xfrm>
          <a:prstGeom prst="rect">
            <a:avLst/>
          </a:prstGeom>
        </p:spPr>
      </p:pic>
      <p:sp>
        <p:nvSpPr>
          <p:cNvPr id="12" name="Text 6"/>
          <p:cNvSpPr/>
          <p:nvPr/>
        </p:nvSpPr>
        <p:spPr>
          <a:xfrm>
            <a:off x="841248" y="9122080"/>
            <a:ext cx="4937760" cy="384048"/>
          </a:xfrm>
          <a:prstGeom prst="rect">
            <a:avLst/>
          </a:prstGeom>
          <a:noFill/>
          <a:ln/>
        </p:spPr>
        <p:txBody>
          <a:bodyPr wrap="square" lIns="0" tIns="0" rIns="0" bIns="0" rtlCol="0" anchor="ctr"/>
          <a:lstStyle/>
          <a:p>
            <a:pPr marL="0" indent="0">
              <a:buNone/>
            </a:pPr>
            <a:r>
              <a:rPr lang="en-US" sz="2600" b="1" dirty="0">
                <a:solidFill>
                  <a:srgbClr val="0084C8"/>
                </a:solidFill>
                <a:latin typeface="Calibri" pitchFamily="34" charset="0"/>
                <a:ea typeface="Calibri" pitchFamily="34" charset="-122"/>
                <a:cs typeface="Calibri" pitchFamily="34" charset="-120"/>
              </a:rPr>
              <a:t>Mes tikimės, kad Jūs:</a:t>
            </a:r>
            <a:endParaRPr lang="en-US" sz="2600" dirty="0"/>
          </a:p>
        </p:txBody>
      </p:sp>
      <p:pic>
        <p:nvPicPr>
          <p:cNvPr id="13" name="Image 4" descr="/mnt/data/work_praktika/icon_offer.png"/>
          <p:cNvPicPr>
            <a:picLocks noChangeAspect="1"/>
          </p:cNvPicPr>
          <p:nvPr/>
        </p:nvPicPr>
        <p:blipFill>
          <a:blip r:embed="rId7"/>
          <a:stretch>
            <a:fillRect/>
          </a:stretch>
        </p:blipFill>
        <p:spPr>
          <a:xfrm>
            <a:off x="6126480" y="9067403"/>
            <a:ext cx="530352" cy="493401"/>
          </a:xfrm>
          <a:prstGeom prst="rect">
            <a:avLst/>
          </a:prstGeom>
        </p:spPr>
      </p:pic>
      <p:sp>
        <p:nvSpPr>
          <p:cNvPr id="14" name="Text 7"/>
          <p:cNvSpPr/>
          <p:nvPr/>
        </p:nvSpPr>
        <p:spPr>
          <a:xfrm>
            <a:off x="6784848" y="9122080"/>
            <a:ext cx="4023360" cy="384048"/>
          </a:xfrm>
          <a:prstGeom prst="rect">
            <a:avLst/>
          </a:prstGeom>
          <a:noFill/>
          <a:ln/>
        </p:spPr>
        <p:txBody>
          <a:bodyPr wrap="square" lIns="0" tIns="0" rIns="0" bIns="0" rtlCol="0" anchor="ctr"/>
          <a:lstStyle/>
          <a:p>
            <a:pPr marL="0" indent="0">
              <a:buNone/>
            </a:pPr>
            <a:r>
              <a:rPr lang="en-US" sz="2600" b="1" dirty="0">
                <a:solidFill>
                  <a:srgbClr val="0084C8"/>
                </a:solidFill>
                <a:latin typeface="Calibri" pitchFamily="34" charset="0"/>
                <a:ea typeface="Calibri" pitchFamily="34" charset="-122"/>
                <a:cs typeface="Calibri" pitchFamily="34" charset="-120"/>
              </a:rPr>
              <a:t>Mes siūlome:</a:t>
            </a:r>
            <a:endParaRPr lang="en-US" sz="2600" dirty="0"/>
          </a:p>
        </p:txBody>
      </p:sp>
      <p:sp>
        <p:nvSpPr>
          <p:cNvPr id="15" name="Text 8"/>
          <p:cNvSpPr/>
          <p:nvPr/>
        </p:nvSpPr>
        <p:spPr>
          <a:xfrm>
            <a:off x="228600" y="9762159"/>
            <a:ext cx="5095568" cy="4005073"/>
          </a:xfrm>
          <a:prstGeom prst="rect">
            <a:avLst/>
          </a:prstGeom>
          <a:noFill/>
          <a:ln/>
        </p:spPr>
        <p:txBody>
          <a:bodyPr wrap="square" lIns="254" tIns="254" rIns="254" bIns="254" rtlCol="0" anchor="t">
            <a:noAutofit/>
          </a:bodyPr>
          <a:lstStyle/>
          <a:p>
            <a:pPr marL="0" indent="0">
              <a:lnSpc>
                <a:spcPct val="150000"/>
              </a:lnSpc>
              <a:buNone/>
            </a:pPr>
            <a:r>
              <a:rPr lang="en-US" dirty="0">
                <a:solidFill>
                  <a:srgbClr val="000000"/>
                </a:solidFill>
                <a:ea typeface="Calibri" pitchFamily="34" charset="-122"/>
                <a:cs typeface="Calibri" pitchFamily="34" charset="-120"/>
              </a:rPr>
              <a:t>• Studijuojate ir ieškote prasmingos praktikos, kur galėtumėte įgyti realios darbo patirties;</a:t>
            </a:r>
            <a:endParaRPr lang="en-US" dirty="0"/>
          </a:p>
          <a:p>
            <a:pPr marL="0" indent="0">
              <a:lnSpc>
                <a:spcPct val="150000"/>
              </a:lnSpc>
              <a:buNone/>
            </a:pPr>
            <a:r>
              <a:rPr lang="en-US" dirty="0">
                <a:solidFill>
                  <a:srgbClr val="000000"/>
                </a:solidFill>
                <a:ea typeface="Calibri" pitchFamily="34" charset="-122"/>
                <a:cs typeface="Calibri" pitchFamily="34" charset="-120"/>
              </a:rPr>
              <a:t>• Esate kruopštus (-i), atsakingas (-a), pastebite detales ir norite mokytis;</a:t>
            </a:r>
            <a:endParaRPr lang="en-US" dirty="0"/>
          </a:p>
          <a:p>
            <a:pPr marL="0" indent="0">
              <a:lnSpc>
                <a:spcPct val="150000"/>
              </a:lnSpc>
              <a:buNone/>
            </a:pPr>
            <a:r>
              <a:rPr lang="en-US" dirty="0">
                <a:solidFill>
                  <a:srgbClr val="000000"/>
                </a:solidFill>
                <a:ea typeface="Calibri" pitchFamily="34" charset="-122"/>
                <a:cs typeface="Calibri" pitchFamily="34" charset="-120"/>
              </a:rPr>
              <a:t>• Aiškiai ir taisyklingai reiškiate mintis raštu;</a:t>
            </a:r>
            <a:endParaRPr lang="en-US" dirty="0"/>
          </a:p>
          <a:p>
            <a:pPr marL="0" indent="0">
              <a:lnSpc>
                <a:spcPct val="150000"/>
              </a:lnSpc>
              <a:buNone/>
            </a:pPr>
            <a:r>
              <a:rPr lang="en-US" dirty="0">
                <a:solidFill>
                  <a:srgbClr val="000000"/>
                </a:solidFill>
                <a:ea typeface="Calibri" pitchFamily="34" charset="-122"/>
                <a:cs typeface="Calibri" pitchFamily="34" charset="-120"/>
              </a:rPr>
              <a:t>• Gerai naudojatės kompiuteriu ir nebijote mokytis dirbti naujomis sistemomis;</a:t>
            </a:r>
            <a:endParaRPr lang="en-US" dirty="0"/>
          </a:p>
          <a:p>
            <a:pPr marL="0" indent="0">
              <a:lnSpc>
                <a:spcPct val="150000"/>
              </a:lnSpc>
              <a:buNone/>
            </a:pPr>
            <a:r>
              <a:rPr lang="en-US" dirty="0">
                <a:solidFill>
                  <a:srgbClr val="000000"/>
                </a:solidFill>
                <a:ea typeface="Calibri" pitchFamily="34" charset="-122"/>
                <a:cs typeface="Calibri" pitchFamily="34" charset="-120"/>
              </a:rPr>
              <a:t>• Mokate planuoti laiką, laikytis susitarimų ir terminų;</a:t>
            </a:r>
            <a:endParaRPr lang="en-US" dirty="0"/>
          </a:p>
          <a:p>
            <a:pPr marL="0" indent="0">
              <a:lnSpc>
                <a:spcPct val="150000"/>
              </a:lnSpc>
              <a:buNone/>
            </a:pPr>
            <a:r>
              <a:rPr lang="en-US" dirty="0">
                <a:solidFill>
                  <a:srgbClr val="000000"/>
                </a:solidFill>
                <a:ea typeface="Calibri" pitchFamily="34" charset="-122"/>
                <a:cs typeface="Calibri" pitchFamily="34" charset="-120"/>
              </a:rPr>
              <a:t>• Praktikai galite skirti bent 20 val. per savaitę.</a:t>
            </a:r>
            <a:endParaRPr lang="en-US" dirty="0"/>
          </a:p>
        </p:txBody>
      </p:sp>
      <p:sp>
        <p:nvSpPr>
          <p:cNvPr id="16" name="Text 9"/>
          <p:cNvSpPr/>
          <p:nvPr/>
        </p:nvSpPr>
        <p:spPr>
          <a:xfrm>
            <a:off x="5532120" y="9762160"/>
            <a:ext cx="5961888" cy="4283023"/>
          </a:xfrm>
          <a:prstGeom prst="rect">
            <a:avLst/>
          </a:prstGeom>
          <a:noFill/>
          <a:ln/>
        </p:spPr>
        <p:txBody>
          <a:bodyPr wrap="square" lIns="254" tIns="254" rIns="254" bIns="254" rtlCol="0" anchor="t">
            <a:noAutofit/>
          </a:bodyPr>
          <a:lstStyle/>
          <a:p>
            <a:pPr marL="0" indent="0">
              <a:lnSpc>
                <a:spcPct val="150000"/>
              </a:lnSpc>
              <a:buNone/>
            </a:pPr>
            <a:r>
              <a:rPr lang="en-US" dirty="0">
                <a:solidFill>
                  <a:srgbClr val="000000"/>
                </a:solidFill>
                <a:ea typeface="Calibri" pitchFamily="34" charset="-122"/>
                <a:cs typeface="Calibri" pitchFamily="34" charset="-120"/>
              </a:rPr>
              <a:t>• Realią darbo patirtį – dirbsite su tikromis keleivių situacijomis ir užduotimis, kurias galėsite įrašyti į savo CV;</a:t>
            </a:r>
            <a:endParaRPr lang="en-US" dirty="0"/>
          </a:p>
          <a:p>
            <a:pPr marL="0" indent="0">
              <a:lnSpc>
                <a:spcPct val="150000"/>
              </a:lnSpc>
              <a:buNone/>
            </a:pPr>
            <a:r>
              <a:rPr lang="en-US" dirty="0">
                <a:solidFill>
                  <a:srgbClr val="000000"/>
                </a:solidFill>
                <a:ea typeface="Calibri" pitchFamily="34" charset="-122"/>
                <a:cs typeface="Calibri" pitchFamily="34" charset="-120"/>
              </a:rPr>
              <a:t>• Galimybę išmokti administruoti užklausas, rengti atsakymus, valdyti informaciją ir naudotis vidinėmis sistemomis;</a:t>
            </a:r>
            <a:endParaRPr lang="en-US" dirty="0"/>
          </a:p>
          <a:p>
            <a:pPr marL="0" indent="0">
              <a:lnSpc>
                <a:spcPct val="150000"/>
              </a:lnSpc>
              <a:buNone/>
            </a:pPr>
            <a:r>
              <a:rPr lang="en-US" dirty="0">
                <a:solidFill>
                  <a:srgbClr val="000000"/>
                </a:solidFill>
                <a:ea typeface="Calibri" pitchFamily="34" charset="-122"/>
                <a:cs typeface="Calibri" pitchFamily="34" charset="-120"/>
              </a:rPr>
              <a:t>• Galimybę pamatyti, kaip kuriama keleivių patirtis ir kas vyksta viešojo transporto „užkulisiuose“;</a:t>
            </a:r>
            <a:endParaRPr lang="en-US" dirty="0"/>
          </a:p>
          <a:p>
            <a:pPr marL="0" indent="0">
              <a:lnSpc>
                <a:spcPct val="150000"/>
              </a:lnSpc>
              <a:buNone/>
            </a:pPr>
            <a:r>
              <a:rPr lang="en-US" dirty="0">
                <a:solidFill>
                  <a:srgbClr val="000000"/>
                </a:solidFill>
                <a:ea typeface="Calibri" pitchFamily="34" charset="-122"/>
                <a:cs typeface="Calibri" pitchFamily="34" charset="-120"/>
              </a:rPr>
              <a:t>• Praktikos vadovo ir komandos pagalbą – padėsime įsivažiuoti, klausti, mokytis ir augti;</a:t>
            </a:r>
            <a:endParaRPr lang="en-US" dirty="0"/>
          </a:p>
          <a:p>
            <a:pPr marL="0" indent="0">
              <a:lnSpc>
                <a:spcPct val="150000"/>
              </a:lnSpc>
              <a:buNone/>
            </a:pPr>
            <a:r>
              <a:rPr lang="en-US" dirty="0">
                <a:solidFill>
                  <a:srgbClr val="000000"/>
                </a:solidFill>
                <a:ea typeface="Calibri" pitchFamily="34" charset="-122"/>
                <a:cs typeface="Calibri" pitchFamily="34" charset="-120"/>
              </a:rPr>
              <a:t>• Draugišką komandą, kurioje būsite įtrauktas (-a) į realų kasdienį darbą.</a:t>
            </a:r>
            <a:endParaRPr lang="en-US" dirty="0"/>
          </a:p>
        </p:txBody>
      </p:sp>
      <p:sp>
        <p:nvSpPr>
          <p:cNvPr id="17" name="Text 10"/>
          <p:cNvSpPr/>
          <p:nvPr/>
        </p:nvSpPr>
        <p:spPr>
          <a:xfrm>
            <a:off x="228600" y="14438376"/>
            <a:ext cx="11292840" cy="932688"/>
          </a:xfrm>
          <a:prstGeom prst="rect">
            <a:avLst/>
          </a:prstGeom>
          <a:noFill/>
          <a:ln/>
        </p:spPr>
        <p:txBody>
          <a:bodyPr wrap="square" lIns="254" tIns="254" rIns="254" bIns="254" rtlCol="0" anchor="ctr">
            <a:normAutofit/>
          </a:bodyPr>
          <a:lstStyle/>
          <a:p>
            <a:pPr marL="0" indent="0" algn="l">
              <a:buNone/>
            </a:pPr>
            <a:r>
              <a:rPr lang="en-US" sz="1080" dirty="0">
                <a:solidFill>
                  <a:srgbClr val="000000"/>
                </a:solidFill>
                <a:latin typeface="Calibri" pitchFamily="34" charset="0"/>
                <a:ea typeface="Calibri" pitchFamily="34" charset="-122"/>
                <a:cs typeface="Calibri" pitchFamily="34" charset="-120"/>
              </a:rPr>
              <a:t>Kandidatuodami Jūs pateikiate savo asmens duomenis bendrovei UAB „Vilniaus viešasis transportas“. Šie asmens duomenys tvarkomi atrankos į bendrovės darbuotojus vykdymo tikslu ir teisėto intereso pagrindu saugomi ne ilgiau nei 6 mėnesius po atrankos pasibaigimo arba, su išankstiniu Jūsų sutikimu, vienerius metus po atrankos proceso. Jei pageidaujate gauti daugiau informacijos apie asmens duomenų tvarkymą ir savo teisių įgyvendinimą, kviečiame kreiptis į Bendrovės paskirtą Duomenų apsaugos pareigūną el. paštu duomenu.apsauga@vilniausvt.lt</a:t>
            </a:r>
            <a:endParaRPr lang="en-US" sz="1080" dirty="0"/>
          </a:p>
        </p:txBody>
      </p:sp>
      <p:sp>
        <p:nvSpPr>
          <p:cNvPr id="18" name="Shape 11"/>
          <p:cNvSpPr/>
          <p:nvPr/>
        </p:nvSpPr>
        <p:spPr>
          <a:xfrm>
            <a:off x="0" y="15380208"/>
            <a:ext cx="11811000" cy="1764792"/>
          </a:xfrm>
          <a:prstGeom prst="rect">
            <a:avLst/>
          </a:prstGeom>
          <a:solidFill>
            <a:srgbClr val="008CCB"/>
          </a:solidFill>
          <a:ln w="12700">
            <a:solidFill>
              <a:srgbClr val="008CCB">
                <a:alpha val="0"/>
              </a:srgbClr>
            </a:solidFill>
            <a:prstDash val="solid"/>
          </a:ln>
        </p:spPr>
        <p:txBody>
          <a:bodyPr/>
          <a:lstStyle/>
          <a:p>
            <a:endParaRPr lang="lt-LT"/>
          </a:p>
        </p:txBody>
      </p:sp>
      <p:sp>
        <p:nvSpPr>
          <p:cNvPr id="19" name="Text 12"/>
          <p:cNvSpPr/>
          <p:nvPr/>
        </p:nvSpPr>
        <p:spPr>
          <a:xfrm>
            <a:off x="5623560" y="15599664"/>
            <a:ext cx="5577840" cy="292608"/>
          </a:xfrm>
          <a:prstGeom prst="rect">
            <a:avLst/>
          </a:prstGeom>
          <a:noFill/>
          <a:ln/>
        </p:spPr>
        <p:txBody>
          <a:bodyPr wrap="square" lIns="0" tIns="0" rIns="0" bIns="0" rtlCol="0" anchor="ctr"/>
          <a:lstStyle/>
          <a:p>
            <a:pPr marL="0" indent="0" algn="ctr">
              <a:buNone/>
            </a:pPr>
            <a:r>
              <a:rPr lang="en-US" sz="1700" dirty="0">
                <a:solidFill>
                  <a:srgbClr val="FFFFFF"/>
                </a:solidFill>
                <a:latin typeface="Calibri" pitchFamily="34" charset="0"/>
                <a:ea typeface="Calibri" pitchFamily="34" charset="-122"/>
                <a:cs typeface="Calibri" pitchFamily="34" charset="-120"/>
              </a:rPr>
              <a:t>Gyvenimo aprašymą (CV) prašome siųsti</a:t>
            </a:r>
            <a:endParaRPr lang="en-US" sz="1700" dirty="0"/>
          </a:p>
        </p:txBody>
      </p:sp>
      <p:sp>
        <p:nvSpPr>
          <p:cNvPr id="20" name="Text 13"/>
          <p:cNvSpPr/>
          <p:nvPr/>
        </p:nvSpPr>
        <p:spPr>
          <a:xfrm>
            <a:off x="5532120" y="15937992"/>
            <a:ext cx="5806440" cy="310896"/>
          </a:xfrm>
          <a:prstGeom prst="rect">
            <a:avLst/>
          </a:prstGeom>
          <a:noFill/>
          <a:ln/>
        </p:spPr>
        <p:txBody>
          <a:bodyPr wrap="square" lIns="0" tIns="0" rIns="0" bIns="0" rtlCol="0" anchor="ctr"/>
          <a:lstStyle/>
          <a:p>
            <a:pPr marL="0" indent="0" algn="ctr">
              <a:buNone/>
            </a:pPr>
            <a:r>
              <a:rPr lang="en-US" sz="1700" dirty="0">
                <a:solidFill>
                  <a:srgbClr val="FFFFFF"/>
                </a:solidFill>
                <a:latin typeface="Calibri" pitchFamily="34" charset="0"/>
                <a:ea typeface="Calibri" pitchFamily="34" charset="-122"/>
                <a:cs typeface="Calibri" pitchFamily="34" charset="-120"/>
              </a:rPr>
              <a:t>karjera@vilniausvt.lt  |  +370 601 41510</a:t>
            </a:r>
            <a:endParaRPr lang="en-US" sz="1700" dirty="0"/>
          </a:p>
        </p:txBody>
      </p:sp>
      <p:sp>
        <p:nvSpPr>
          <p:cNvPr id="22" name="Text 15"/>
          <p:cNvSpPr/>
          <p:nvPr/>
        </p:nvSpPr>
        <p:spPr>
          <a:xfrm>
            <a:off x="5532120" y="16642080"/>
            <a:ext cx="5806440" cy="274320"/>
          </a:xfrm>
          <a:prstGeom prst="rect">
            <a:avLst/>
          </a:prstGeom>
          <a:noFill/>
          <a:ln/>
        </p:spPr>
        <p:txBody>
          <a:bodyPr wrap="square" lIns="0" tIns="0" rIns="0" bIns="0" rtlCol="0" anchor="ctr"/>
          <a:lstStyle/>
          <a:p>
            <a:pPr marL="0" indent="0" algn="ctr">
              <a:buNone/>
            </a:pPr>
            <a:r>
              <a:rPr lang="en-US" sz="1360" dirty="0">
                <a:solidFill>
                  <a:srgbClr val="FFFFFF"/>
                </a:solidFill>
                <a:latin typeface="Calibri" pitchFamily="34" charset="0"/>
                <a:ea typeface="Calibri" pitchFamily="34" charset="-122"/>
                <a:cs typeface="Calibri" pitchFamily="34" charset="-120"/>
              </a:rPr>
              <a:t>Informuosime tik atrinktus kandidatus</a:t>
            </a:r>
            <a:endParaRPr lang="en-US" sz="1360" dirty="0"/>
          </a:p>
        </p:txBody>
      </p:sp>
      <p:sp>
        <p:nvSpPr>
          <p:cNvPr id="23" name="Text 16"/>
          <p:cNvSpPr/>
          <p:nvPr/>
        </p:nvSpPr>
        <p:spPr>
          <a:xfrm>
            <a:off x="411480" y="15745968"/>
            <a:ext cx="4297680" cy="731520"/>
          </a:xfrm>
          <a:prstGeom prst="rect">
            <a:avLst/>
          </a:prstGeom>
          <a:noFill/>
          <a:ln/>
        </p:spPr>
        <p:txBody>
          <a:bodyPr wrap="square" lIns="254" tIns="254" rIns="254" bIns="254"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Skamba kaip Jūsų stotelė?</a:t>
            </a:r>
            <a:endParaRPr lang="en-US" sz="2000" dirty="0"/>
          </a:p>
          <a:p>
            <a:pPr marL="0" indent="0" algn="ctr">
              <a:buNone/>
            </a:pPr>
            <a:r>
              <a:rPr lang="en-US" sz="2000" b="1" dirty="0">
                <a:solidFill>
                  <a:srgbClr val="FFFFFF"/>
                </a:solidFill>
                <a:latin typeface="Calibri" pitchFamily="34" charset="0"/>
                <a:ea typeface="Calibri" pitchFamily="34" charset="-122"/>
                <a:cs typeface="Calibri" pitchFamily="34" charset="-120"/>
              </a:rPr>
              <a:t>Laukiame komandoje!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a71be97-0b09-4df7-8a30-6348891254d1">
      <Terms xmlns="http://schemas.microsoft.com/office/infopath/2007/PartnerControls"/>
    </lcf76f155ced4ddcb4097134ff3c332f>
    <TaxCatchAll xmlns="0b34a55e-426b-4f41-80a9-21cd330d991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as" ma:contentTypeID="0x01010018D523776E47DA4E9A200445ECD0F5D9" ma:contentTypeVersion="19" ma:contentTypeDescription="Kurkite naują dokumentą." ma:contentTypeScope="" ma:versionID="6754672d110da1710905a6f758f539a7">
  <xsd:schema xmlns:xsd="http://www.w3.org/2001/XMLSchema" xmlns:xs="http://www.w3.org/2001/XMLSchema" xmlns:p="http://schemas.microsoft.com/office/2006/metadata/properties" xmlns:ns2="5a71be97-0b09-4df7-8a30-6348891254d1" xmlns:ns3="0b34a55e-426b-4f41-80a9-21cd330d9915" targetNamespace="http://schemas.microsoft.com/office/2006/metadata/properties" ma:root="true" ma:fieldsID="962452ac24308926f812b6364b954c39" ns2:_="" ns3:_="">
    <xsd:import namespace="5a71be97-0b09-4df7-8a30-6348891254d1"/>
    <xsd:import namespace="0b34a55e-426b-4f41-80a9-21cd330d99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OCR" minOccurs="0"/>
                <xsd:element ref="ns2:lcf76f155ced4ddcb4097134ff3c332f" minOccurs="0"/>
                <xsd:element ref="ns3:TaxCatchAll" minOccurs="0"/>
                <xsd:element ref="ns2:MediaServiceLocation" minOccurs="0"/>
                <xsd:element ref="ns2:MediaServiceObjectDetectorVersions"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71be97-0b09-4df7-8a30-6348891254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Vaizdų žymės" ma:readOnly="false" ma:fieldId="{5cf76f15-5ced-4ddc-b409-7134ff3c332f}" ma:taxonomyMulti="true" ma:sspId="a800f211-4b5d-4036-829e-0581e1babb71"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b34a55e-426b-4f41-80a9-21cd330d9915" elementFormDefault="qualified">
    <xsd:import namespace="http://schemas.microsoft.com/office/2006/documentManagement/types"/>
    <xsd:import namespace="http://schemas.microsoft.com/office/infopath/2007/PartnerControls"/>
    <xsd:element name="SharedWithUsers" ma:index="14"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Bendrinta su išsamia informacija" ma:internalName="SharedWithDetails" ma:readOnly="true">
      <xsd:simpleType>
        <xsd:restriction base="dms:Note">
          <xsd:maxLength value="255"/>
        </xsd:restriction>
      </xsd:simpleType>
    </xsd:element>
    <xsd:element name="TaxCatchAll" ma:index="21" nillable="true" ma:displayName="Taxonomy Catch All Column" ma:hidden="true" ma:list="{efa2a9a9-851a-46ee-9c83-67305e56b923}" ma:internalName="TaxCatchAll" ma:showField="CatchAllData" ma:web="0b34a55e-426b-4f41-80a9-21cd330d99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46B9AE-28E2-4067-9F6C-C8A723DB546D}">
  <ds:schemaRefs>
    <ds:schemaRef ds:uri="0b34a55e-426b-4f41-80a9-21cd330d9915"/>
    <ds:schemaRef ds:uri="5a71be97-0b09-4df7-8a30-6348891254d1"/>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F5063E2-45FF-495C-97AF-4A5D20B2868F}">
  <ds:schemaRefs>
    <ds:schemaRef ds:uri="http://schemas.microsoft.com/sharepoint/v3/contenttype/forms"/>
  </ds:schemaRefs>
</ds:datastoreItem>
</file>

<file path=customXml/itemProps3.xml><?xml version="1.0" encoding="utf-8"?>
<ds:datastoreItem xmlns:ds="http://schemas.openxmlformats.org/officeDocument/2006/customXml" ds:itemID="{C174FAA8-9BE3-4021-8873-CEFD74AFA59A}">
  <ds:schemaRefs>
    <ds:schemaRef ds:uri="0b34a55e-426b-4f41-80a9-21cd330d9915"/>
    <ds:schemaRef ds:uri="5a71be97-0b09-4df7-8a30-6348891254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111</TotalTime>
  <Words>472</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UAB „Vilniaus viešasis transportas“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Praktikantas (-ė) Keleivių patirties grupėje</dc:title>
  <dc:subject>VVT darbo skelbimas - praktikantas (-ė)</dc:subject>
  <dc:creator>OpenAI</dc:creator>
  <cp:lastModifiedBy>Kristina Štramaitienė</cp:lastModifiedBy>
  <cp:revision>1</cp:revision>
  <dcterms:created xsi:type="dcterms:W3CDTF">2026-10-06T10:38:54Z</dcterms:created>
  <dcterms:modified xsi:type="dcterms:W3CDTF">2026-10-13T10:54:21Z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0x01010018D523776E47DA4E9A200445ECD0F5D9</vt:lpwstr>
  </property>
</Properties>
</file>